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91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69" r:id="rId14"/>
    <p:sldId id="270" r:id="rId15"/>
    <p:sldId id="271" r:id="rId16"/>
    <p:sldId id="272" r:id="rId17"/>
    <p:sldId id="267" r:id="rId18"/>
    <p:sldId id="273" r:id="rId19"/>
    <p:sldId id="274" r:id="rId20"/>
    <p:sldId id="276" r:id="rId21"/>
    <p:sldId id="281" r:id="rId22"/>
    <p:sldId id="282" r:id="rId23"/>
    <p:sldId id="283" r:id="rId24"/>
    <p:sldId id="284" r:id="rId25"/>
    <p:sldId id="286" r:id="rId26"/>
    <p:sldId id="287" r:id="rId27"/>
    <p:sldId id="288" r:id="rId28"/>
    <p:sldId id="290" r:id="rId29"/>
    <p:sldId id="292" r:id="rId30"/>
    <p:sldId id="293" r:id="rId31"/>
    <p:sldId id="295" r:id="rId32"/>
    <p:sldId id="29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63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A823F-8A67-49DB-A11E-82B554819DD0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721060-9342-4BC0-A5EB-AD745F13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26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200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6592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635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858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23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0551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343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2598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891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1416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56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503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7739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1640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7651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0909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7728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3045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6071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896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6177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081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272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278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5479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15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790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631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6330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5233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681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721060-9342-4BC0-A5EB-AD745F13D2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269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CE568-F073-4C97-8F00-482A911E51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0ACFAB-F186-47D5-AAB9-5F4040888D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FF25F-334E-4877-84E2-25DDC706B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15B71-3348-4986-B516-AC9BDF92F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8CF94-3144-49F7-B94A-51073333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28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35B1C-1C38-441A-A553-82F9BD495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FBA55A-D604-446A-A406-AECD7CDFE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08942-8447-44BB-9ACC-341B8D8AE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75116C-BC16-4572-A54C-F11E4DD6E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CB646-3D11-4696-B551-592892A2C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027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806044-9209-4E32-AA43-E5B910D380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5D3AD7-DB93-4777-A667-2E37D0865F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0C065-7965-46DE-89F0-C1168DF73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4D055-F934-4E9C-9465-933418426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D81A9-BD81-42DF-941C-E17126343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514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CCA2D-0E3A-4544-9EAE-C0CE075FD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E7D9B-79EE-4D6A-9123-6E687E125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84E9C-14BB-42BC-84CB-9B602D2A7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AF079-1787-4D49-B1B5-EEF664D77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BC446-17BE-49F3-9899-C90A9BBD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99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E3E02-BC0D-4F5D-93A4-0A290A0A6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0BEC1-8A25-4193-8F4C-2A99E4C2E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01455-B7D2-45B6-BE84-A056D634F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FF484-64D3-4E4F-ABC8-88952153D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7BFB1-29A6-4A7D-A3B0-DDEF7CE0F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895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E4FFB-CC6E-454B-84CC-5A641C220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D496F-CD88-408F-84D1-6C71CFBB8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6C6F53-001C-4A41-94F4-960BD30E3B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CCA0D1-11FE-4BF1-930D-11E410971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E0EF5-72E3-41AB-B7C6-D57AE80CA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46B-09A6-44AF-B6DB-7F1D1FDD7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471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513E6-2191-4C5A-9FC4-AEFB7FFE7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71728-3F2D-42EF-962B-A5A8E8883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E95F2-DA11-4E42-966A-7C39BA15E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4E0FDF-F7E1-4D58-B13E-C877BD31CE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B85C6-D306-4E63-86DA-F3EEDA3875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9722B3-2EA9-4519-91DA-38F052B81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A0B17A-92C7-4926-B4C7-BBA2F9F7D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30FF20-F70C-4AC5-B23C-313D0A4A6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728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8B184-A03B-4612-AB73-471F04170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0FB336-E755-4ABF-BE18-5A312DC80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0876DC-6A2A-4742-95D4-DA939575C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BCEA6-BCAC-48F2-B924-64A60CCB9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88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72513A-B47B-4F58-A5F0-68BA723CF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C11F85-1E40-4755-BB1D-160E2616A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4F0C23-9C2C-4620-8646-0FBCAD460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31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6BB3D-FC75-41F6-AA21-CC7EB794C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7D931-CE4A-4533-88B6-81DC5506F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2C75C-4650-4E95-8077-E1588144F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AE1FA8-689F-4618-9DB1-DEF794D4F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53169-B9AF-435A-96C4-19C90DB76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3549DC-A73D-4E4F-8412-F335FBBB1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136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9381-5C3A-4CDB-928D-EB4455DA5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8A3CA7-712C-4A8F-A160-66FE666CAA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860B3E-EEA6-4A87-BC70-E66D96FE8C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10753C-3A18-4E62-ADD9-93AFD4E84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D07AF-A8C3-4328-8981-94517C242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B2C86F-E921-4E3D-96FA-D4111FB00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515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7BF9FA-BEBB-478C-AA09-7F00EDA07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ED3D6A-D8FE-42CF-BC4F-BA147E76D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FCB91-9F82-483C-91A4-B6229922B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8B938-1F42-4CBC-A55C-8A9838EAC42A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3DF9A-80C5-4D46-9E9D-CF8C0B3B4C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5A247-4168-4A5C-A7D8-C677C06C22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83E1C-E023-4AAC-8371-48A6A0634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063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4A4DD-974B-4ED9-9DA0-2386796B2F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5080" y="284539"/>
            <a:ext cx="9144000" cy="850579"/>
          </a:xfrm>
        </p:spPr>
        <p:txBody>
          <a:bodyPr>
            <a:normAutofit fontScale="90000"/>
          </a:bodyPr>
          <a:lstStyle/>
          <a:p>
            <a:r>
              <a:rPr lang="en-US" dirty="0"/>
              <a:t>Demystifying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1CBF1-3E44-4D23-9A45-C4BD123D51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0503" y="6142539"/>
            <a:ext cx="3285233" cy="483483"/>
          </a:xfrm>
        </p:spPr>
        <p:txBody>
          <a:bodyPr/>
          <a:lstStyle/>
          <a:p>
            <a:r>
              <a:rPr lang="en-US" dirty="0"/>
              <a:t>	-Subhash Konda</a:t>
            </a:r>
          </a:p>
        </p:txBody>
      </p:sp>
      <p:pic>
        <p:nvPicPr>
          <p:cNvPr id="1026" name="Picture 2" descr="Image result for data science word cloud">
            <a:extLst>
              <a:ext uri="{FF2B5EF4-FFF2-40B4-BE49-F238E27FC236}">
                <a16:creationId xmlns:a16="http://schemas.microsoft.com/office/drawing/2014/main" id="{EF32901A-30E2-4EFA-AC29-585DEFF4A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705" y="1212489"/>
            <a:ext cx="8286750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3462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86" y="392152"/>
            <a:ext cx="10515600" cy="783506"/>
          </a:xfrm>
        </p:spPr>
        <p:txBody>
          <a:bodyPr/>
          <a:lstStyle/>
          <a:p>
            <a:r>
              <a:rPr lang="en-US" b="1" dirty="0"/>
              <a:t>Why do we care about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0B1F6-3C18-4DEC-A2CE-899DA7A98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Data has inherent value and this can’t be ignored</a:t>
            </a:r>
          </a:p>
          <a:p>
            <a:pPr lvl="0"/>
            <a:endParaRPr lang="en-US" dirty="0"/>
          </a:p>
          <a:p>
            <a:pPr lvl="1"/>
            <a:r>
              <a:rPr lang="en-US" dirty="0"/>
              <a:t>Insights from the data helps to make a better decisions</a:t>
            </a:r>
          </a:p>
          <a:p>
            <a:pPr lvl="1"/>
            <a:r>
              <a:rPr lang="en-US" dirty="0"/>
              <a:t>Insights from the data helps to make a better product</a:t>
            </a:r>
          </a:p>
          <a:p>
            <a:pPr lvl="1"/>
            <a:r>
              <a:rPr lang="en-US" dirty="0"/>
              <a:t>Take a competitive advantage by providing personalized services.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692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96" y="203204"/>
            <a:ext cx="10515600" cy="800301"/>
          </a:xfrm>
        </p:spPr>
        <p:txBody>
          <a:bodyPr/>
          <a:lstStyle/>
          <a:p>
            <a:r>
              <a:rPr lang="en-US" b="1" dirty="0"/>
              <a:t>Machine Learning (AI)</a:t>
            </a:r>
            <a:endParaRPr lang="en-US" dirty="0"/>
          </a:p>
        </p:txBody>
      </p:sp>
      <p:pic>
        <p:nvPicPr>
          <p:cNvPr id="5122" name="Picture 2" descr="Image result for 2X2">
            <a:extLst>
              <a:ext uri="{FF2B5EF4-FFF2-40B4-BE49-F238E27FC236}">
                <a16:creationId xmlns:a16="http://schemas.microsoft.com/office/drawing/2014/main" id="{B84E3D5F-2FDD-42D0-993A-092D1D5A2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154" y="2127024"/>
            <a:ext cx="1911100" cy="885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88DD14-86D9-49A4-A2E4-29F0CE4B4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052" y="2127024"/>
            <a:ext cx="1054038" cy="8859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4D538D-4B0E-4696-A78E-555FC71506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6135" y="2388150"/>
            <a:ext cx="553036" cy="363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DA5729-6E2D-43DD-8B50-2E03A6E03D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2835" y="2035877"/>
            <a:ext cx="3954799" cy="97708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47B1C45-732F-40E9-9627-051A23C7CDE9}"/>
              </a:ext>
            </a:extLst>
          </p:cNvPr>
          <p:cNvCxnSpPr>
            <a:cxnSpLocks/>
          </p:cNvCxnSpPr>
          <p:nvPr/>
        </p:nvCxnSpPr>
        <p:spPr>
          <a:xfrm>
            <a:off x="5453931" y="1462012"/>
            <a:ext cx="54991" cy="5234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6" name="Picture 6" descr="Image result for blur image with water boats birds">
            <a:extLst>
              <a:ext uri="{FF2B5EF4-FFF2-40B4-BE49-F238E27FC236}">
                <a16:creationId xmlns:a16="http://schemas.microsoft.com/office/drawing/2014/main" id="{BF1A8D6F-75A2-4A78-8DE8-3D007016F1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11" y="3538226"/>
            <a:ext cx="4215117" cy="316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Image result for sunrise">
            <a:extLst>
              <a:ext uri="{FF2B5EF4-FFF2-40B4-BE49-F238E27FC236}">
                <a16:creationId xmlns:a16="http://schemas.microsoft.com/office/drawing/2014/main" id="{78080307-A04B-48A5-B21B-AA4F6703E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3905" y="3534825"/>
            <a:ext cx="5118444" cy="316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CC716281-EB8B-49D3-BF4A-955CC462F7DA}"/>
              </a:ext>
            </a:extLst>
          </p:cNvPr>
          <p:cNvSpPr txBox="1">
            <a:spLocks/>
          </p:cNvSpPr>
          <p:nvPr/>
        </p:nvSpPr>
        <p:spPr>
          <a:xfrm>
            <a:off x="886154" y="1291188"/>
            <a:ext cx="10515600" cy="8003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	Human						Machine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1301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/>
          <a:lstStyle/>
          <a:p>
            <a:r>
              <a:rPr lang="en-US" b="1" dirty="0"/>
              <a:t>Traditional Approach: Human Discovery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808F47-E3AA-47EF-85AF-398A7B9F1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552" y="1584574"/>
            <a:ext cx="7520731" cy="188427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1C6D2F-A727-45F2-93F9-470F33DC4DC4}"/>
              </a:ext>
            </a:extLst>
          </p:cNvPr>
          <p:cNvSpPr txBox="1"/>
          <p:nvPr/>
        </p:nvSpPr>
        <p:spPr>
          <a:xfrm>
            <a:off x="747734" y="4008947"/>
            <a:ext cx="11220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Issues:</a:t>
            </a:r>
          </a:p>
          <a:p>
            <a:r>
              <a:rPr lang="en-US" sz="2800" b="1" dirty="0"/>
              <a:t>Human has to go through the data and discover the pattern/logic </a:t>
            </a:r>
          </a:p>
          <a:p>
            <a:r>
              <a:rPr lang="en-US" sz="2800" b="1" dirty="0"/>
              <a:t>If the logic is not suitable for the future data need to rediscover the logic</a:t>
            </a:r>
          </a:p>
          <a:p>
            <a:r>
              <a:rPr lang="en-US" sz="2800" b="1" dirty="0"/>
              <a:t>Is it practical to (re)discover the logic if the data is big?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46251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/>
          <a:lstStyle/>
          <a:p>
            <a:r>
              <a:rPr lang="en-US" b="1" dirty="0"/>
              <a:t>New Approach: Machine Discovery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1C6D2F-A727-45F2-93F9-470F33DC4DC4}"/>
              </a:ext>
            </a:extLst>
          </p:cNvPr>
          <p:cNvSpPr txBox="1"/>
          <p:nvPr/>
        </p:nvSpPr>
        <p:spPr>
          <a:xfrm>
            <a:off x="747734" y="4008947"/>
            <a:ext cx="11220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Can Machine discover the pattern if so?</a:t>
            </a:r>
          </a:p>
          <a:p>
            <a:pPr marL="514350" indent="-514350">
              <a:buAutoNum type="arabicPeriod"/>
            </a:pPr>
            <a:r>
              <a:rPr lang="en-US" sz="2400" dirty="0"/>
              <a:t>Can process the big data sets easily (with more peers)</a:t>
            </a:r>
          </a:p>
          <a:p>
            <a:pPr marL="514350" indent="-514350">
              <a:buAutoNum type="arabicPeriod"/>
            </a:pPr>
            <a:r>
              <a:rPr lang="en-US" sz="2400" dirty="0"/>
              <a:t>Can rediscover the pattern if not proper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22C9CB-76D2-406D-A1D7-5F635A534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552" y="1584575"/>
            <a:ext cx="7520731" cy="200545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AAA782-C2C1-4B40-82AD-4ADFA00B73B4}"/>
              </a:ext>
            </a:extLst>
          </p:cNvPr>
          <p:cNvSpPr txBox="1"/>
          <p:nvPr/>
        </p:nvSpPr>
        <p:spPr>
          <a:xfrm>
            <a:off x="380620" y="5812856"/>
            <a:ext cx="11220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But how can a machine discover the pattern /  logic?</a:t>
            </a:r>
          </a:p>
        </p:txBody>
      </p:sp>
    </p:spTree>
    <p:extLst>
      <p:ext uri="{BB962C8B-B14F-4D97-AF65-F5344CB8AC3E}">
        <p14:creationId xmlns:p14="http://schemas.microsoft.com/office/powerpoint/2010/main" val="683943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/>
          <a:lstStyle/>
          <a:p>
            <a:r>
              <a:rPr lang="en-US" b="1" dirty="0"/>
              <a:t>New Approach: Machine Discovery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1C6D2F-A727-45F2-93F9-470F33DC4DC4}"/>
              </a:ext>
            </a:extLst>
          </p:cNvPr>
          <p:cNvSpPr txBox="1"/>
          <p:nvPr/>
        </p:nvSpPr>
        <p:spPr>
          <a:xfrm>
            <a:off x="747734" y="4008947"/>
            <a:ext cx="11220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Can Machine discover the pattern if so?</a:t>
            </a:r>
          </a:p>
          <a:p>
            <a:pPr marL="514350" indent="-514350">
              <a:buAutoNum type="arabicPeriod"/>
            </a:pPr>
            <a:r>
              <a:rPr lang="en-US" sz="2400" dirty="0"/>
              <a:t>Can process the big data sets easily (with more peers)</a:t>
            </a:r>
          </a:p>
          <a:p>
            <a:pPr marL="514350" indent="-514350">
              <a:buAutoNum type="arabicPeriod"/>
            </a:pPr>
            <a:r>
              <a:rPr lang="en-US" sz="2400" dirty="0"/>
              <a:t>Can rediscover the pattern if not proper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22C9CB-76D2-406D-A1D7-5F635A534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552" y="1584575"/>
            <a:ext cx="7520731" cy="200545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AAA782-C2C1-4B40-82AD-4ADFA00B73B4}"/>
              </a:ext>
            </a:extLst>
          </p:cNvPr>
          <p:cNvSpPr txBox="1"/>
          <p:nvPr/>
        </p:nvSpPr>
        <p:spPr>
          <a:xfrm>
            <a:off x="380620" y="5812856"/>
            <a:ext cx="11220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But how can a machine discover the pattern /  logic?</a:t>
            </a:r>
          </a:p>
        </p:txBody>
      </p:sp>
    </p:spTree>
    <p:extLst>
      <p:ext uri="{BB962C8B-B14F-4D97-AF65-F5344CB8AC3E}">
        <p14:creationId xmlns:p14="http://schemas.microsoft.com/office/powerpoint/2010/main" val="1266601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/>
          <a:lstStyle/>
          <a:p>
            <a:r>
              <a:rPr lang="en-US" b="1" dirty="0"/>
              <a:t>New Approach: Machine Discovery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1C6D2F-A727-45F2-93F9-470F33DC4DC4}"/>
              </a:ext>
            </a:extLst>
          </p:cNvPr>
          <p:cNvSpPr txBox="1"/>
          <p:nvPr/>
        </p:nvSpPr>
        <p:spPr>
          <a:xfrm>
            <a:off x="747734" y="4008947"/>
            <a:ext cx="11220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Anything happens in machine is via program/software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Program to discover the logic – ML Programming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AAA782-C2C1-4B40-82AD-4ADFA00B73B4}"/>
              </a:ext>
            </a:extLst>
          </p:cNvPr>
          <p:cNvSpPr txBox="1"/>
          <p:nvPr/>
        </p:nvSpPr>
        <p:spPr>
          <a:xfrm>
            <a:off x="407646" y="5407457"/>
            <a:ext cx="112205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Different ML Algorithms discover </a:t>
            </a:r>
            <a:r>
              <a:rPr lang="en-US" sz="2800" b="1" dirty="0" err="1">
                <a:solidFill>
                  <a:srgbClr val="FF0000"/>
                </a:solidFill>
              </a:rPr>
              <a:t>parrters</a:t>
            </a:r>
            <a:r>
              <a:rPr lang="en-US" sz="2800" b="1" dirty="0">
                <a:solidFill>
                  <a:srgbClr val="FF0000"/>
                </a:solidFill>
              </a:rPr>
              <a:t> in different ways, so need to find which approach is best for the given problem/data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3D1553-64E9-45EC-8FFC-F944EDFF6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878" y="1380380"/>
            <a:ext cx="7079465" cy="201477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025519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198461"/>
            <a:ext cx="10515600" cy="69341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(Big) Data Analytics Lifecycle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78A357-D4F3-4C00-A291-FCAF085E1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3562" y="1470432"/>
            <a:ext cx="8172450" cy="5117036"/>
          </a:xfrm>
          <a:prstGeom prst="rect">
            <a:avLst/>
          </a:prstGeom>
          <a:ln>
            <a:solidFill>
              <a:schemeClr val="tx1">
                <a:alpha val="49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70347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46" y="176603"/>
            <a:ext cx="10515600" cy="64837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(Big) Data Analytics : Uber picture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8AA1C0-D598-4DA4-8C61-98540EEF5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256" y="1424645"/>
            <a:ext cx="7120196" cy="49325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1913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A91C3-36B8-4F07-985D-49D64217A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562" y="200010"/>
            <a:ext cx="10515600" cy="702426"/>
          </a:xfrm>
        </p:spPr>
        <p:txBody>
          <a:bodyPr/>
          <a:lstStyle/>
          <a:p>
            <a:r>
              <a:rPr lang="en-US" b="1" dirty="0"/>
              <a:t>ML - Thinking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9D188-8CDD-48C5-9398-DCEA6C41B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218" y="1888439"/>
            <a:ext cx="10106447" cy="39049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55776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1" y="155778"/>
            <a:ext cx="10515600" cy="783505"/>
          </a:xfrm>
        </p:spPr>
        <p:txBody>
          <a:bodyPr/>
          <a:lstStyle/>
          <a:p>
            <a:r>
              <a:rPr lang="en-US" b="1" dirty="0"/>
              <a:t>Data Analytics Use Cases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761CF9-DD94-4B9F-8A4C-2923B6A0B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335" y="1220638"/>
            <a:ext cx="7881257" cy="25000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E76C6C-D498-47D8-A8F0-4DA2735656CE}"/>
              </a:ext>
            </a:extLst>
          </p:cNvPr>
          <p:cNvSpPr/>
          <p:nvPr/>
        </p:nvSpPr>
        <p:spPr>
          <a:xfrm>
            <a:off x="615605" y="4002145"/>
            <a:ext cx="1111844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·  Descriptive Analytics, which use data aggregation and data mining to provide insight into the past and answer: “What has happened?”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·  Predictive Analytics, which use statistical models and forecasts techniques to understand the future and answer: “What could happen?”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·  Prescriptive Analytics, which use optimization and simulation algorithms to advice on possible outcomes and answer: “What should we do?”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345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14DD-23B9-421A-9A60-80836264C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44" y="320081"/>
            <a:ext cx="10515600" cy="819541"/>
          </a:xfrm>
        </p:spPr>
        <p:txBody>
          <a:bodyPr/>
          <a:lstStyle/>
          <a:p>
            <a:r>
              <a:rPr lang="en-US" b="1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1F63B-E965-44D5-B15E-BA79EB8A9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934" y="1303110"/>
            <a:ext cx="10515600" cy="5052646"/>
          </a:xfrm>
        </p:spPr>
        <p:txBody>
          <a:bodyPr>
            <a:normAutofit fontScale="70000" lnSpcReduction="20000"/>
          </a:bodyPr>
          <a:lstStyle/>
          <a:p>
            <a:pPr marL="114300"/>
            <a:r>
              <a:rPr lang="en-US" sz="3600" dirty="0"/>
              <a:t>Introduction</a:t>
            </a:r>
          </a:p>
          <a:p>
            <a:pPr lvl="1"/>
            <a:r>
              <a:rPr lang="en-US" dirty="0"/>
              <a:t>What is Data Science</a:t>
            </a:r>
          </a:p>
          <a:p>
            <a:pPr lvl="1"/>
            <a:r>
              <a:rPr lang="en-US" dirty="0"/>
              <a:t>Where the Data is Coming from</a:t>
            </a:r>
          </a:p>
          <a:p>
            <a:pPr lvl="1"/>
            <a:r>
              <a:rPr lang="en-US" dirty="0"/>
              <a:t>Why do we care about Data now</a:t>
            </a:r>
          </a:p>
          <a:p>
            <a:pPr lvl="1"/>
            <a:r>
              <a:rPr lang="en-US" dirty="0"/>
              <a:t>Who can be data scientist</a:t>
            </a:r>
          </a:p>
          <a:p>
            <a:pPr marL="114300"/>
            <a:r>
              <a:rPr lang="en-US" sz="3600" dirty="0"/>
              <a:t>Kinds of Data</a:t>
            </a:r>
          </a:p>
          <a:p>
            <a:pPr lvl="1"/>
            <a:r>
              <a:rPr lang="en-US" dirty="0"/>
              <a:t>Structured</a:t>
            </a:r>
          </a:p>
          <a:p>
            <a:pPr lvl="1"/>
            <a:r>
              <a:rPr lang="en-US" dirty="0"/>
              <a:t>Un-Structured</a:t>
            </a:r>
          </a:p>
          <a:p>
            <a:pPr lvl="1"/>
            <a:r>
              <a:rPr lang="en-US" dirty="0"/>
              <a:t>Semi-Structured</a:t>
            </a:r>
          </a:p>
          <a:p>
            <a:pPr marL="114300"/>
            <a:r>
              <a:rPr lang="en-US" sz="3600" dirty="0"/>
              <a:t>Data Analytics Use Cases</a:t>
            </a:r>
          </a:p>
          <a:p>
            <a:pPr lvl="1"/>
            <a:r>
              <a:rPr lang="en-US" dirty="0"/>
              <a:t>Perspective</a:t>
            </a:r>
          </a:p>
          <a:p>
            <a:pPr lvl="1"/>
            <a:r>
              <a:rPr lang="en-US" dirty="0"/>
              <a:t>Predictive</a:t>
            </a:r>
          </a:p>
          <a:p>
            <a:pPr lvl="1"/>
            <a:r>
              <a:rPr lang="en-US" dirty="0"/>
              <a:t>Descriptive</a:t>
            </a:r>
          </a:p>
          <a:p>
            <a:pPr lvl="1"/>
            <a:r>
              <a:rPr lang="en-US" dirty="0"/>
              <a:t>Cognitive</a:t>
            </a:r>
          </a:p>
          <a:p>
            <a:pPr marL="114300"/>
            <a:r>
              <a:rPr lang="en-US" sz="3600" dirty="0"/>
              <a:t>ML-Thinking</a:t>
            </a:r>
          </a:p>
          <a:p>
            <a:pPr marL="114300"/>
            <a:r>
              <a:rPr lang="en-US" sz="3600" dirty="0"/>
              <a:t>Tools for Data Science</a:t>
            </a:r>
          </a:p>
          <a:p>
            <a:pPr marL="114300"/>
            <a:r>
              <a:rPr lang="en-US" sz="3600" dirty="0"/>
              <a:t>ML Algorithms – Types of Models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652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5" y="193958"/>
            <a:ext cx="10515600" cy="747470"/>
          </a:xfrm>
        </p:spPr>
        <p:txBody>
          <a:bodyPr>
            <a:normAutofit/>
          </a:bodyPr>
          <a:lstStyle/>
          <a:p>
            <a:r>
              <a:rPr lang="en-US" b="1" dirty="0"/>
              <a:t>Predictive Data Analytics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D146CC-C65A-4F89-AF13-B4765A629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005" y="1276982"/>
            <a:ext cx="8162925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43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>
            <a:normAutofit/>
          </a:bodyPr>
          <a:lstStyle/>
          <a:p>
            <a:r>
              <a:rPr lang="en-US" b="1" dirty="0"/>
              <a:t>Predictive Data Analytics : Classification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66F270-6A2F-40C5-985A-ADB66AC87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5752" y="1319283"/>
            <a:ext cx="7496175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251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>
            <a:normAutofit/>
          </a:bodyPr>
          <a:lstStyle/>
          <a:p>
            <a:r>
              <a:rPr lang="en-US" b="1" dirty="0"/>
              <a:t>Predictive Data Analytics : Regression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9AC7D0-96B3-4AD9-A701-EFC677A79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229" y="1428750"/>
            <a:ext cx="7324725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4225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>
            <a:normAutofit/>
          </a:bodyPr>
          <a:lstStyle/>
          <a:p>
            <a:r>
              <a:rPr lang="en-US" b="1" dirty="0"/>
              <a:t>Predictive Data Analytics: Recommendations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1C3774-991A-47C4-9579-02A362DA4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245" y="1286462"/>
            <a:ext cx="809625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7358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>
            <a:normAutofit/>
          </a:bodyPr>
          <a:lstStyle/>
          <a:p>
            <a:r>
              <a:rPr lang="en-US" b="1" dirty="0"/>
              <a:t>Predictive Data Analytics: Recommendations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1C3774-991A-47C4-9579-02A362DA4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245" y="1286462"/>
            <a:ext cx="809625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5535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>
            <a:normAutofit/>
          </a:bodyPr>
          <a:lstStyle/>
          <a:p>
            <a:r>
              <a:rPr lang="en-US" b="1" dirty="0"/>
              <a:t>Descriptive Data Analytics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9DCC42-25C3-4003-89B4-E54BEFECA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20786" y="1465270"/>
            <a:ext cx="68333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033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>
            <a:normAutofit/>
          </a:bodyPr>
          <a:lstStyle/>
          <a:p>
            <a:r>
              <a:rPr lang="en-US" b="1" dirty="0"/>
              <a:t>Descriptive Data Analytics: Clustering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8B8471-A919-49B6-93F1-2E75A71EF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675" y="1335236"/>
            <a:ext cx="7486650" cy="512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7404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>
            <a:normAutofit/>
          </a:bodyPr>
          <a:lstStyle/>
          <a:p>
            <a:r>
              <a:rPr lang="en-US" b="1" dirty="0"/>
              <a:t>Descriptive Data Analytics: Associations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C4D5A4-17F7-4363-95A8-68392C945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583" y="1398782"/>
            <a:ext cx="7972425" cy="522922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314629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90" y="229993"/>
            <a:ext cx="10515600" cy="747470"/>
          </a:xfrm>
        </p:spPr>
        <p:txBody>
          <a:bodyPr>
            <a:normAutofit/>
          </a:bodyPr>
          <a:lstStyle/>
          <a:p>
            <a:r>
              <a:rPr lang="en-US" b="1" dirty="0"/>
              <a:t>Prescriptive Data Analytics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009329-1617-49D2-9BFB-0637BC1A98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70342" y="1554236"/>
            <a:ext cx="6934200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7632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07B01-C8C4-46EB-A5E8-9489ED7D1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77" y="257019"/>
            <a:ext cx="10515600" cy="738461"/>
          </a:xfrm>
        </p:spPr>
        <p:txBody>
          <a:bodyPr/>
          <a:lstStyle/>
          <a:p>
            <a:r>
              <a:rPr lang="en-US" b="1" dirty="0"/>
              <a:t>Tools/Technologies</a:t>
            </a:r>
          </a:p>
        </p:txBody>
      </p:sp>
    </p:spTree>
    <p:extLst>
      <p:ext uri="{BB962C8B-B14F-4D97-AF65-F5344CB8AC3E}">
        <p14:creationId xmlns:p14="http://schemas.microsoft.com/office/powerpoint/2010/main" val="885239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CE1A4-CBFB-4AA8-9A55-763FCF3D6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060" y="311073"/>
            <a:ext cx="10515600" cy="59431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 is Data Science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96C64F-B37F-4982-BC3B-3320EF0F9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040" y="1369891"/>
            <a:ext cx="5729640" cy="510202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8117358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07B01-C8C4-46EB-A5E8-9489ED7D1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570" y="302063"/>
            <a:ext cx="10515600" cy="65738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ML algorithms Cheat Sheet</a:t>
            </a:r>
          </a:p>
        </p:txBody>
      </p:sp>
    </p:spTree>
    <p:extLst>
      <p:ext uri="{BB962C8B-B14F-4D97-AF65-F5344CB8AC3E}">
        <p14:creationId xmlns:p14="http://schemas.microsoft.com/office/powerpoint/2010/main" val="33047410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9B7F5-3712-4DAE-B015-F3C96B00A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6" y="205735"/>
            <a:ext cx="10515600" cy="587025"/>
          </a:xfrm>
        </p:spPr>
        <p:txBody>
          <a:bodyPr>
            <a:normAutofit fontScale="90000"/>
          </a:bodyPr>
          <a:lstStyle/>
          <a:p>
            <a:r>
              <a:rPr lang="en-US" dirty="0"/>
              <a:t>ML Models Usage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9BA613-4881-40F9-9F27-92F189D72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7332" y="1211423"/>
            <a:ext cx="7277100" cy="49720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4815037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Image result for thanks and QA">
            <a:extLst>
              <a:ext uri="{FF2B5EF4-FFF2-40B4-BE49-F238E27FC236}">
                <a16:creationId xmlns:a16="http://schemas.microsoft.com/office/drawing/2014/main" id="{9A47FE71-988F-4C4F-B93A-FCF7990FE0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891" y="3823302"/>
            <a:ext cx="5334000" cy="223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Image result for thanks">
            <a:extLst>
              <a:ext uri="{FF2B5EF4-FFF2-40B4-BE49-F238E27FC236}">
                <a16:creationId xmlns:a16="http://schemas.microsoft.com/office/drawing/2014/main" id="{5379A35D-2D5A-41EC-AAE6-34D11DAF9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873" y="370067"/>
            <a:ext cx="5870794" cy="403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450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1E479-B29E-40B4-A22D-4BF7F6D57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641" y="293055"/>
            <a:ext cx="10515600" cy="724948"/>
          </a:xfrm>
        </p:spPr>
        <p:txBody>
          <a:bodyPr/>
          <a:lstStyle/>
          <a:p>
            <a:r>
              <a:rPr lang="en-US" b="1" dirty="0"/>
              <a:t>Sources of Data – Transactional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00E63E-E5DF-4ECE-8CB7-DFE9251E13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18792"/>
            <a:ext cx="6233761" cy="340995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D60DD5F-8DA3-43FE-864F-86862B3A2672}"/>
              </a:ext>
            </a:extLst>
          </p:cNvPr>
          <p:cNvSpPr txBox="1">
            <a:spLocks/>
          </p:cNvSpPr>
          <p:nvPr/>
        </p:nvSpPr>
        <p:spPr>
          <a:xfrm>
            <a:off x="7354955" y="1918792"/>
            <a:ext cx="509535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buAutoNum type="arabicPeriod"/>
            </a:pPr>
            <a:r>
              <a:rPr lang="en-US" sz="2800" dirty="0"/>
              <a:t>Customer Details</a:t>
            </a:r>
          </a:p>
          <a:p>
            <a:pPr marL="514350" indent="-514350">
              <a:buAutoNum type="arabicPeriod"/>
            </a:pPr>
            <a:r>
              <a:rPr lang="en-US" sz="2800" dirty="0"/>
              <a:t>Employee Details</a:t>
            </a:r>
          </a:p>
          <a:p>
            <a:pPr marL="514350" indent="-514350">
              <a:buAutoNum type="arabicPeriod"/>
            </a:pPr>
            <a:r>
              <a:rPr lang="en-US" sz="2800" dirty="0"/>
              <a:t>Products Purchased and Sold</a:t>
            </a:r>
          </a:p>
        </p:txBody>
      </p:sp>
    </p:spTree>
    <p:extLst>
      <p:ext uri="{BB962C8B-B14F-4D97-AF65-F5344CB8AC3E}">
        <p14:creationId xmlns:p14="http://schemas.microsoft.com/office/powerpoint/2010/main" val="406877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1E479-B29E-40B4-A22D-4BF7F6D57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615" y="311072"/>
            <a:ext cx="10515600" cy="720443"/>
          </a:xfrm>
        </p:spPr>
        <p:txBody>
          <a:bodyPr/>
          <a:lstStyle/>
          <a:p>
            <a:r>
              <a:rPr lang="en-US" b="1" dirty="0"/>
              <a:t>Sources of Data – Social Networks Data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D60DD5F-8DA3-43FE-864F-86862B3A2672}"/>
              </a:ext>
            </a:extLst>
          </p:cNvPr>
          <p:cNvSpPr txBox="1">
            <a:spLocks/>
          </p:cNvSpPr>
          <p:nvPr/>
        </p:nvSpPr>
        <p:spPr>
          <a:xfrm>
            <a:off x="6999596" y="1918792"/>
            <a:ext cx="5095351" cy="1825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Posts/Tweets in Social Media</a:t>
            </a:r>
          </a:p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Phots and Videos </a:t>
            </a:r>
          </a:p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Instant and Email Messages</a:t>
            </a:r>
          </a:p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Voice Data</a:t>
            </a:r>
          </a:p>
        </p:txBody>
      </p:sp>
      <p:pic>
        <p:nvPicPr>
          <p:cNvPr id="1026" name="Picture 2" descr="Image result for social network">
            <a:extLst>
              <a:ext uri="{FF2B5EF4-FFF2-40B4-BE49-F238E27FC236}">
                <a16:creationId xmlns:a16="http://schemas.microsoft.com/office/drawing/2014/main" id="{37B9B1DA-F583-44F8-A801-6788AC83AF4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272" y="1738614"/>
            <a:ext cx="5658157" cy="377755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63256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1E479-B29E-40B4-A22D-4BF7F6D57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5" y="284046"/>
            <a:ext cx="10515600" cy="66639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Sources of Data – Handheld Devices Data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D60DD5F-8DA3-43FE-864F-86862B3A2672}"/>
              </a:ext>
            </a:extLst>
          </p:cNvPr>
          <p:cNvSpPr txBox="1">
            <a:spLocks/>
          </p:cNvSpPr>
          <p:nvPr/>
        </p:nvSpPr>
        <p:spPr>
          <a:xfrm>
            <a:off x="6999596" y="1918792"/>
            <a:ext cx="5095351" cy="1825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GPS Data</a:t>
            </a:r>
          </a:p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Apps Data</a:t>
            </a:r>
          </a:p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Instant Messages</a:t>
            </a:r>
          </a:p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Media Data</a:t>
            </a:r>
          </a:p>
        </p:txBody>
      </p:sp>
      <p:pic>
        <p:nvPicPr>
          <p:cNvPr id="10" name="Picture 4" descr="Image result for mobile chatting">
            <a:extLst>
              <a:ext uri="{FF2B5EF4-FFF2-40B4-BE49-F238E27FC236}">
                <a16:creationId xmlns:a16="http://schemas.microsoft.com/office/drawing/2014/main" id="{34DEF603-EF77-4BA5-BB31-32795484FA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690688"/>
            <a:ext cx="5693230" cy="3825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144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1E479-B29E-40B4-A22D-4BF7F6D57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641" y="356117"/>
            <a:ext cx="10515600" cy="63936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Sources of Data – Server Logs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D60DD5F-8DA3-43FE-864F-86862B3A2672}"/>
              </a:ext>
            </a:extLst>
          </p:cNvPr>
          <p:cNvSpPr txBox="1">
            <a:spLocks/>
          </p:cNvSpPr>
          <p:nvPr/>
        </p:nvSpPr>
        <p:spPr>
          <a:xfrm>
            <a:off x="6999596" y="1918792"/>
            <a:ext cx="5095351" cy="1825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Application logs</a:t>
            </a:r>
          </a:p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Audit logs</a:t>
            </a:r>
          </a:p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User logs</a:t>
            </a:r>
          </a:p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System logs</a:t>
            </a:r>
          </a:p>
        </p:txBody>
      </p:sp>
      <p:pic>
        <p:nvPicPr>
          <p:cNvPr id="13" name="Picture 2" descr="Image result for server logs">
            <a:extLst>
              <a:ext uri="{FF2B5EF4-FFF2-40B4-BE49-F238E27FC236}">
                <a16:creationId xmlns:a16="http://schemas.microsoft.com/office/drawing/2014/main" id="{BE5696A5-12ED-48EB-9765-5B61093A1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273" y="1738614"/>
            <a:ext cx="5689687" cy="3777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4894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1E479-B29E-40B4-A22D-4BF7F6D57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53" y="329089"/>
            <a:ext cx="10515600" cy="69341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Sources of Data – IoT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D60DD5F-8DA3-43FE-864F-86862B3A2672}"/>
              </a:ext>
            </a:extLst>
          </p:cNvPr>
          <p:cNvSpPr txBox="1">
            <a:spLocks/>
          </p:cNvSpPr>
          <p:nvPr/>
        </p:nvSpPr>
        <p:spPr>
          <a:xfrm>
            <a:off x="6999596" y="1918792"/>
            <a:ext cx="5095351" cy="1825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spcBef>
                <a:spcPts val="1200"/>
              </a:spcBef>
              <a:buAutoNum type="arabicPeriod"/>
            </a:pPr>
            <a:r>
              <a:rPr lang="en-US" sz="2800" dirty="0"/>
              <a:t>Sensors Data</a:t>
            </a:r>
          </a:p>
          <a:p>
            <a:pPr>
              <a:spcBef>
                <a:spcPts val="1200"/>
              </a:spcBef>
            </a:pPr>
            <a:r>
              <a:rPr lang="en-US" sz="2200" dirty="0"/>
              <a:t>More than </a:t>
            </a:r>
            <a:r>
              <a:rPr lang="en-US" sz="2200" dirty="0">
                <a:solidFill>
                  <a:srgbClr val="FF0000"/>
                </a:solidFill>
              </a:rPr>
              <a:t>65 billion </a:t>
            </a:r>
            <a:r>
              <a:rPr lang="en-US" sz="2200" dirty="0"/>
              <a:t>devices were connected to the internet by </a:t>
            </a:r>
            <a:r>
              <a:rPr lang="en-US" sz="2200" dirty="0">
                <a:solidFill>
                  <a:srgbClr val="FF0000"/>
                </a:solidFill>
              </a:rPr>
              <a:t>2010</a:t>
            </a:r>
            <a:r>
              <a:rPr lang="en-US" sz="2200" dirty="0"/>
              <a:t>, and this will go up to </a:t>
            </a:r>
            <a:r>
              <a:rPr lang="en-US" sz="2200" dirty="0">
                <a:solidFill>
                  <a:srgbClr val="00B050"/>
                </a:solidFill>
              </a:rPr>
              <a:t>230 billion </a:t>
            </a:r>
            <a:r>
              <a:rPr lang="en-US" sz="2200" dirty="0"/>
              <a:t>by </a:t>
            </a:r>
            <a:r>
              <a:rPr lang="en-US" sz="2200" dirty="0">
                <a:solidFill>
                  <a:srgbClr val="00B050"/>
                </a:solidFill>
              </a:rPr>
              <a:t>2020</a:t>
            </a:r>
          </a:p>
        </p:txBody>
      </p:sp>
      <p:pic>
        <p:nvPicPr>
          <p:cNvPr id="3076" name="Picture 4" descr="Related image">
            <a:extLst>
              <a:ext uri="{FF2B5EF4-FFF2-40B4-BE49-F238E27FC236}">
                <a16:creationId xmlns:a16="http://schemas.microsoft.com/office/drawing/2014/main" id="{65F7962A-89DC-4FF7-A571-DE072D311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282" y="1690688"/>
            <a:ext cx="5693230" cy="3953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485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7CB7-55A1-4B8C-B4B7-B7907A79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33" y="365125"/>
            <a:ext cx="10515600" cy="738461"/>
          </a:xfrm>
        </p:spPr>
        <p:txBody>
          <a:bodyPr/>
          <a:lstStyle/>
          <a:p>
            <a:r>
              <a:rPr lang="en-US" b="1" dirty="0"/>
              <a:t>Types of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0B1F6-3C18-4DEC-A2CE-899DA7A98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Structured: Transactional Data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Semi-Structured: Log data, XML, JSON, Sensor data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Un-Structured: Images, Voice, Videos, Text (Instant messages, Emails, Blogs, Reviews 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709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523</Words>
  <Application>Microsoft Office PowerPoint</Application>
  <PresentationFormat>Widescreen</PresentationFormat>
  <Paragraphs>129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Cambria</vt:lpstr>
      <vt:lpstr>Times New Roman</vt:lpstr>
      <vt:lpstr>Office Theme</vt:lpstr>
      <vt:lpstr>Demystifying Data Science</vt:lpstr>
      <vt:lpstr>Agenda</vt:lpstr>
      <vt:lpstr>What is Data Science</vt:lpstr>
      <vt:lpstr>Sources of Data – Transactional Data</vt:lpstr>
      <vt:lpstr>Sources of Data – Social Networks Data</vt:lpstr>
      <vt:lpstr>Sources of Data – Handheld Devices Data</vt:lpstr>
      <vt:lpstr>Sources of Data – Server Logs</vt:lpstr>
      <vt:lpstr>Sources of Data – IoT</vt:lpstr>
      <vt:lpstr>Types of Data</vt:lpstr>
      <vt:lpstr>Why do we care about Data</vt:lpstr>
      <vt:lpstr>Machine Learning (AI)</vt:lpstr>
      <vt:lpstr>Traditional Approach: Human Discovery</vt:lpstr>
      <vt:lpstr>New Approach: Machine Discovery</vt:lpstr>
      <vt:lpstr>New Approach: Machine Discovery</vt:lpstr>
      <vt:lpstr>New Approach: Machine Discovery</vt:lpstr>
      <vt:lpstr>(Big) Data Analytics Lifecycle</vt:lpstr>
      <vt:lpstr>(Big) Data Analytics : Uber picture</vt:lpstr>
      <vt:lpstr>ML - Thinking</vt:lpstr>
      <vt:lpstr>Data Analytics Use Cases</vt:lpstr>
      <vt:lpstr>Predictive Data Analytics</vt:lpstr>
      <vt:lpstr>Predictive Data Analytics : Classification</vt:lpstr>
      <vt:lpstr>Predictive Data Analytics : Regression</vt:lpstr>
      <vt:lpstr>Predictive Data Analytics: Recommendations</vt:lpstr>
      <vt:lpstr>Predictive Data Analytics: Recommendations</vt:lpstr>
      <vt:lpstr>Descriptive Data Analytics</vt:lpstr>
      <vt:lpstr>Descriptive Data Analytics: Clustering</vt:lpstr>
      <vt:lpstr>Descriptive Data Analytics: Associations</vt:lpstr>
      <vt:lpstr>Prescriptive Data Analytics</vt:lpstr>
      <vt:lpstr>Tools/Technologies</vt:lpstr>
      <vt:lpstr>ML algorithms Cheat Sheet</vt:lpstr>
      <vt:lpstr>ML Models Usage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Demystifying Data Science</dc:title>
  <dc:creator>Subhash Konda</dc:creator>
  <cp:lastModifiedBy>Subhash Konda</cp:lastModifiedBy>
  <cp:revision>20</cp:revision>
  <dcterms:created xsi:type="dcterms:W3CDTF">2017-10-28T07:40:20Z</dcterms:created>
  <dcterms:modified xsi:type="dcterms:W3CDTF">2017-10-31T13:47:29Z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sukonda@microsoft.com</vt:lpwstr>
  </property>
  <property fmtid="{D5CDD505-2E9C-101B-9397-08002B2CF9AE}" pid="6" name="MSIP_Label_f42aa342-8706-4288-bd11-ebb85995028c_SetDate">
    <vt:lpwstr>2017-10-28T15:24:08.5052247+05:30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